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564" autoAdjust="0"/>
    <p:restoredTop sz="94660"/>
  </p:normalViewPr>
  <p:slideViewPr>
    <p:cSldViewPr>
      <p:cViewPr>
        <p:scale>
          <a:sx n="75" d="100"/>
          <a:sy n="75" d="100"/>
        </p:scale>
        <p:origin x="81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2010 Hate crimes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Religon</c:v>
                </c:pt>
                <c:pt idx="2">
                  <c:v>Sexual Orientation</c:v>
                </c:pt>
                <c:pt idx="3">
                  <c:v>Disability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47.3</c:v>
                </c:pt>
                <c:pt idx="1">
                  <c:v>19.3</c:v>
                </c:pt>
                <c:pt idx="2">
                  <c:v>12.8</c:v>
                </c:pt>
                <c:pt idx="3" formatCode="0.00%">
                  <c:v>6.0000000000000036E-3</c:v>
                </c:pt>
              </c:numCache>
            </c:numRef>
          </c:val>
        </c:ser>
        <c:dLbls>
          <c:showVal val="1"/>
        </c:dLbls>
        <c:overlap val="-25"/>
        <c:axId val="53520256"/>
        <c:axId val="53521792"/>
      </c:barChart>
      <c:catAx>
        <c:axId val="53520256"/>
        <c:scaling>
          <c:orientation val="minMax"/>
        </c:scaling>
        <c:axPos val="b"/>
        <c:majorTickMark val="none"/>
        <c:tickLblPos val="nextTo"/>
        <c:crossAx val="53521792"/>
        <c:crosses val="autoZero"/>
        <c:auto val="1"/>
        <c:lblAlgn val="ctr"/>
        <c:lblOffset val="100"/>
      </c:catAx>
      <c:valAx>
        <c:axId val="53521792"/>
        <c:scaling>
          <c:orientation val="minMax"/>
        </c:scaling>
        <c:delete val="1"/>
        <c:axPos val="l"/>
        <c:numFmt formatCode="General" sourceLinked="1"/>
        <c:tickLblPos val="none"/>
        <c:crossAx val="535202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1A33-9E6A-4384-A7FF-2E322C32F40A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3BA75-BE94-4D2D-B262-3F078A358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BA75-BE94-4D2D-B262-3F078A358B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7D6B3-CA65-4FB4-943A-8F90B069F161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2ADFE-DD43-44BC-89C9-3A7EE647EC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Combating</a:t>
            </a:r>
            <a:r>
              <a:rPr lang="en-US" dirty="0" smtClean="0">
                <a:solidFill>
                  <a:srgbClr val="FF0000"/>
                </a:solidFill>
              </a:rPr>
              <a:t> Hate </a:t>
            </a:r>
            <a:r>
              <a:rPr lang="en-US" dirty="0" smtClean="0"/>
              <a:t>Crimes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Devin El-</a:t>
            </a:r>
            <a:r>
              <a:rPr lang="en-US" sz="3200" b="1" dirty="0" err="1" smtClean="0">
                <a:solidFill>
                  <a:srgbClr val="002060"/>
                </a:solidFill>
              </a:rPr>
              <a:t>amin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6148" name="Picture 4" descr="http://cms.horus.be/files/99935/MediaArchive/hate%20crime%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17175">
            <a:off x="6150470" y="3256482"/>
            <a:ext cx="27432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Hate</a:t>
            </a:r>
            <a:r>
              <a:rPr lang="en-US" sz="4400" dirty="0" smtClean="0"/>
              <a:t> crime facts: Youthful </a:t>
            </a:r>
            <a:r>
              <a:rPr lang="en-US" sz="4400" dirty="0" smtClean="0">
                <a:solidFill>
                  <a:srgbClr val="FF0000"/>
                </a:solidFill>
              </a:rPr>
              <a:t>Hate</a:t>
            </a:r>
            <a:r>
              <a:rPr lang="en-US" sz="4400" dirty="0" smtClean="0"/>
              <a:t> crime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33% of all known </a:t>
            </a:r>
            <a:r>
              <a:rPr lang="en-US" dirty="0" smtClean="0">
                <a:solidFill>
                  <a:srgbClr val="FF0000"/>
                </a:solidFill>
              </a:rPr>
              <a:t>hate</a:t>
            </a:r>
            <a:r>
              <a:rPr lang="en-US" dirty="0" smtClean="0"/>
              <a:t> crime offenders are under 18.</a:t>
            </a:r>
          </a:p>
          <a:p>
            <a:r>
              <a:rPr lang="en-US" dirty="0" smtClean="0"/>
              <a:t>31% of all violent crime offenders and 46% of the property offenders are under 18.</a:t>
            </a:r>
          </a:p>
          <a:p>
            <a:r>
              <a:rPr lang="en-US" dirty="0" smtClean="0"/>
              <a:t>29% of </a:t>
            </a:r>
            <a:r>
              <a:rPr lang="en-US" dirty="0" smtClean="0">
                <a:solidFill>
                  <a:srgbClr val="FF0000"/>
                </a:solidFill>
              </a:rPr>
              <a:t>hate</a:t>
            </a:r>
            <a:r>
              <a:rPr lang="en-US" dirty="0" smtClean="0"/>
              <a:t> crime offenders are 18-24.</a:t>
            </a:r>
          </a:p>
          <a:p>
            <a:r>
              <a:rPr lang="en-US" dirty="0" smtClean="0"/>
              <a:t>30% of all victims of bias-motivated aggravated assaults and 34% of the victims of simple assault are under 18.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 smtClean="0">
                <a:solidFill>
                  <a:srgbClr val="FF0000"/>
                </a:solidFill>
              </a:rPr>
              <a:t>Hate</a:t>
            </a:r>
            <a:r>
              <a:rPr lang="en-US" dirty="0" smtClean="0"/>
              <a:t> crimes: Bar graph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Hate</a:t>
            </a:r>
            <a:r>
              <a:rPr lang="en-US" dirty="0" smtClean="0"/>
              <a:t> groups in the U.S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hatemonitor.csusb.edu/resources/hate_groups_map_1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6629400" cy="43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Total Reported FBI </a:t>
            </a:r>
            <a:r>
              <a:rPr lang="en-US" sz="3700" dirty="0" smtClean="0">
                <a:solidFill>
                  <a:srgbClr val="FF0000"/>
                </a:solidFill>
              </a:rPr>
              <a:t>H</a:t>
            </a:r>
            <a:r>
              <a:rPr lang="en-US" sz="3700" dirty="0" smtClean="0">
                <a:solidFill>
                  <a:srgbClr val="FF0000"/>
                </a:solidFill>
              </a:rPr>
              <a:t>ate</a:t>
            </a:r>
            <a:r>
              <a:rPr lang="en-US" sz="3700" dirty="0" smtClean="0"/>
              <a:t> Crimes,1997-2008</a:t>
            </a:r>
            <a:endParaRPr lang="en-US" sz="3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382000" cy="502920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440055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Anti-Hispanic</a:t>
                      </a:r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Anti-Jewish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Anti-Muslim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Anti-Black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Anti-Male</a:t>
                      </a:r>
                      <a:r>
                        <a:rPr lang="en-US" sz="1100" baseline="0" dirty="0" smtClean="0"/>
                        <a:t> Homosexual</a:t>
                      </a: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735</a:t>
                      </a:r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3275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1027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32oo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987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1039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1117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1198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1145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2429"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636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1159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153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Combating Hate Crimes</vt:lpstr>
      <vt:lpstr> Hate crime facts: Youthful Hate crime</vt:lpstr>
      <vt:lpstr>2010 Hate crimes: Bar graph</vt:lpstr>
      <vt:lpstr>Hate groups in the U.S</vt:lpstr>
      <vt:lpstr>Total Reported FBI Hate Crimes,1997-2008</vt:lpstr>
    </vt:vector>
  </TitlesOfParts>
  <Company>JPPSS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Combating Hate Crimes</dc:title>
  <dc:creator>reading</dc:creator>
  <cp:lastModifiedBy>Class</cp:lastModifiedBy>
  <cp:revision>12</cp:revision>
  <dcterms:created xsi:type="dcterms:W3CDTF">2012-04-09T17:39:01Z</dcterms:created>
  <dcterms:modified xsi:type="dcterms:W3CDTF">2012-04-11T13:56:04Z</dcterms:modified>
</cp:coreProperties>
</file>